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</p14:sldIdLst>
        </p14:section>
        <p14:section name="Design, Morph, Annotate, Work Together, Tell Me" id="{B9B51309-D148-4332-87C2-07BE32FBCA3B}">
          <p14:sldIdLst/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B45"/>
    <a:srgbClr val="D24726"/>
    <a:srgbClr val="404040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241" autoAdjust="0"/>
  </p:normalViewPr>
  <p:slideViewPr>
    <p:cSldViewPr snapToGrid="0">
      <p:cViewPr varScale="1">
        <p:scale>
          <a:sx n="107" d="100"/>
          <a:sy n="107" d="100"/>
        </p:scale>
        <p:origin x="84" y="1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2/14/2024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2/14/2024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2/14/2024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2/14/2024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Dandelion Group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55620" y="2933105"/>
            <a:ext cx="9582736" cy="11377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Weather Observation Examples (WOE)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Sprint 1 Product Increment Presentation</a:t>
            </a: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0BC11-DAC6-CF9B-D289-8FA73B2F3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Suggestions for next sprint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C2C54-B19B-55A1-88E1-1A61695ACEB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AU" dirty="0"/>
              <a:t>Complete the charting</a:t>
            </a:r>
          </a:p>
          <a:p>
            <a:endParaRPr lang="en-AU" dirty="0"/>
          </a:p>
          <a:p>
            <a:r>
              <a:rPr lang="en-AU" dirty="0"/>
              <a:t>Investigate ingesting forecast data from Open Weather Map API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sz="2800" dirty="0">
                <a:solidFill>
                  <a:srgbClr val="FF9B45"/>
                </a:solidFill>
              </a:rPr>
              <a:t>Thanks for attending the Sprint 1 Product Increment presentation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Origami flower">
                <a:extLst>
                  <a:ext uri="{FF2B5EF4-FFF2-40B4-BE49-F238E27FC236}">
                    <a16:creationId xmlns:a16="http://schemas.microsoft.com/office/drawing/2014/main" id="{725BCE9F-90D0-C709-8D8B-34F58F08704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4853829"/>
                  </p:ext>
                </p:extLst>
              </p:nvPr>
            </p:nvGraphicFramePr>
            <p:xfrm>
              <a:off x="7690103" y="1133121"/>
              <a:ext cx="2262567" cy="458261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62567" cy="4582614"/>
                    </a:xfrm>
                    <a:prstGeom prst="rect">
                      <a:avLst/>
                    </a:prstGeom>
                  </am3d:spPr>
                  <am3d:camera>
                    <am3d:pos x="0" y="0" z="5451643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374120" d="1000000"/>
                    <am3d:preTrans dx="-528702" dy="-18000605" dz="44128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2926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Origami flower">
                <a:extLst>
                  <a:ext uri="{FF2B5EF4-FFF2-40B4-BE49-F238E27FC236}">
                    <a16:creationId xmlns:a16="http://schemas.microsoft.com/office/drawing/2014/main" id="{725BCE9F-90D0-C709-8D8B-34F58F0870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90103" y="1133121"/>
                <a:ext cx="2262567" cy="45826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3460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90DB1-E1FE-0FFA-AA33-27BBEBCE7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Project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314A-1FAD-C2F9-E540-52A15E5212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5" y="1435608"/>
            <a:ext cx="9322961" cy="3977640"/>
          </a:xfrm>
        </p:spPr>
        <p:txBody>
          <a:bodyPr>
            <a:normAutofit/>
          </a:bodyPr>
          <a:lstStyle/>
          <a:p>
            <a:r>
              <a:rPr lang="en-AU" sz="1600" dirty="0"/>
              <a:t>The team was given a group project to implement with Scrum and Agile.</a:t>
            </a:r>
          </a:p>
          <a:p>
            <a:endParaRPr lang="en-AU" sz="1600" dirty="0"/>
          </a:p>
          <a:p>
            <a:r>
              <a:rPr lang="en-AU" sz="1600" dirty="0"/>
              <a:t>Eric </a:t>
            </a:r>
            <a:r>
              <a:rPr lang="en-AU" sz="1600" dirty="0" err="1"/>
              <a:t>Ribelos</a:t>
            </a:r>
            <a:r>
              <a:rPr lang="en-AU" sz="1600" dirty="0"/>
              <a:t> approved the project to ingest and display BOM Weather observations using the following technologies: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Django version 4.2.9 with Python 3.11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Celery Beats 2.5.0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 err="1"/>
              <a:t>Github</a:t>
            </a:r>
            <a:r>
              <a:rPr lang="en-AU" sz="1600" dirty="0"/>
              <a:t> public version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SQLite3 (as provided by PyCharm and Django)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Chart.js; and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Python and Django native unit tests.</a:t>
            </a:r>
          </a:p>
        </p:txBody>
      </p:sp>
    </p:spTree>
    <p:extLst>
      <p:ext uri="{BB962C8B-B14F-4D97-AF65-F5344CB8AC3E}">
        <p14:creationId xmlns:p14="http://schemas.microsoft.com/office/powerpoint/2010/main" val="10324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83CD9-37DD-884E-67D3-862454F97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Project Initiation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E3C56-47D0-4B4F-2A14-8E4075E995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5" y="1435608"/>
            <a:ext cx="8735133" cy="3977640"/>
          </a:xfrm>
        </p:spPr>
        <p:txBody>
          <a:bodyPr>
            <a:normAutofit/>
          </a:bodyPr>
          <a:lstStyle/>
          <a:p>
            <a:r>
              <a:rPr lang="en-AU" sz="1300" dirty="0"/>
              <a:t>The following tasks were captured as issues in the </a:t>
            </a:r>
            <a:r>
              <a:rPr lang="en-AU" sz="1300" dirty="0" err="1"/>
              <a:t>Github</a:t>
            </a:r>
            <a:r>
              <a:rPr lang="en-AU" sz="1300" dirty="0"/>
              <a:t> Project (link at the bottom of slide)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300" dirty="0"/>
              <a:t>Ensure all contributors could access the repository in </a:t>
            </a:r>
            <a:r>
              <a:rPr lang="en-AU" sz="1300" dirty="0" err="1"/>
              <a:t>Github</a:t>
            </a:r>
            <a:endParaRPr lang="en-AU" sz="1300" dirty="0"/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300" dirty="0"/>
              <a:t>Create Initial Product Backlog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300" dirty="0"/>
              <a:t>Complete Team Role assignments (who prefers to do what) for UI, Business Logic, CSS, Testing, Documentation, Extract Transform, Load (ETL)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300" dirty="0"/>
              <a:t>Verify Technology Selection (see previous slide); and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300" dirty="0"/>
              <a:t>Save observations for test data from BOM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AU" sz="1300" dirty="0"/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AU" sz="1300" dirty="0"/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1300" dirty="0"/>
              <a:t>Project initiation tasks were completed middle of day 2 of sprint 1.</a:t>
            </a:r>
          </a:p>
          <a:p>
            <a:br>
              <a:rPr lang="en-AU" sz="1100" dirty="0"/>
            </a:br>
            <a:endParaRPr lang="en-AU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35AE2-4110-0F69-C56F-6968BAA7EA03}"/>
              </a:ext>
            </a:extLst>
          </p:cNvPr>
          <p:cNvSpPr txBox="1"/>
          <p:nvPr/>
        </p:nvSpPr>
        <p:spPr>
          <a:xfrm>
            <a:off x="521207" y="6100350"/>
            <a:ext cx="6095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Source: https://github.com/users/mrcrowley42/projects/1</a:t>
            </a:r>
          </a:p>
        </p:txBody>
      </p:sp>
    </p:spTree>
    <p:extLst>
      <p:ext uri="{BB962C8B-B14F-4D97-AF65-F5344CB8AC3E}">
        <p14:creationId xmlns:p14="http://schemas.microsoft.com/office/powerpoint/2010/main" val="127119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47F63-17C5-CBC2-0E45-6E9F8625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Initial Product Backlog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7665F-0DB5-C3DF-432D-FCA92399358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1046335"/>
          </a:xfrm>
        </p:spPr>
        <p:txBody>
          <a:bodyPr/>
          <a:lstStyle/>
          <a:p>
            <a:r>
              <a:rPr lang="en-AU" dirty="0"/>
              <a:t>The backlog was captured in an Excel spreadsheet with User stories being broken down in to </a:t>
            </a:r>
          </a:p>
          <a:p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Epics; and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Features.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54A486-7494-1C3E-2562-71652DB04F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953257"/>
              </p:ext>
            </p:extLst>
          </p:nvPr>
        </p:nvGraphicFramePr>
        <p:xfrm>
          <a:off x="2681477" y="2102603"/>
          <a:ext cx="9108954" cy="33827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6843">
                  <a:extLst>
                    <a:ext uri="{9D8B030D-6E8A-4147-A177-3AD203B41FA5}">
                      <a16:colId xmlns:a16="http://schemas.microsoft.com/office/drawing/2014/main" val="2824111780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64769973"/>
                    </a:ext>
                  </a:extLst>
                </a:gridCol>
                <a:gridCol w="1243534">
                  <a:extLst>
                    <a:ext uri="{9D8B030D-6E8A-4147-A177-3AD203B41FA5}">
                      <a16:colId xmlns:a16="http://schemas.microsoft.com/office/drawing/2014/main" val="3855064970"/>
                    </a:ext>
                  </a:extLst>
                </a:gridCol>
                <a:gridCol w="605372">
                  <a:extLst>
                    <a:ext uri="{9D8B030D-6E8A-4147-A177-3AD203B41FA5}">
                      <a16:colId xmlns:a16="http://schemas.microsoft.com/office/drawing/2014/main" val="3575914017"/>
                    </a:ext>
                  </a:extLst>
                </a:gridCol>
                <a:gridCol w="605372">
                  <a:extLst>
                    <a:ext uri="{9D8B030D-6E8A-4147-A177-3AD203B41FA5}">
                      <a16:colId xmlns:a16="http://schemas.microsoft.com/office/drawing/2014/main" val="1098219030"/>
                    </a:ext>
                  </a:extLst>
                </a:gridCol>
                <a:gridCol w="908058">
                  <a:extLst>
                    <a:ext uri="{9D8B030D-6E8A-4147-A177-3AD203B41FA5}">
                      <a16:colId xmlns:a16="http://schemas.microsoft.com/office/drawing/2014/main" val="1991780165"/>
                    </a:ext>
                  </a:extLst>
                </a:gridCol>
                <a:gridCol w="908058">
                  <a:extLst>
                    <a:ext uri="{9D8B030D-6E8A-4147-A177-3AD203B41FA5}">
                      <a16:colId xmlns:a16="http://schemas.microsoft.com/office/drawing/2014/main" val="223348903"/>
                    </a:ext>
                  </a:extLst>
                </a:gridCol>
                <a:gridCol w="908058">
                  <a:extLst>
                    <a:ext uri="{9D8B030D-6E8A-4147-A177-3AD203B41FA5}">
                      <a16:colId xmlns:a16="http://schemas.microsoft.com/office/drawing/2014/main" val="1439155802"/>
                    </a:ext>
                  </a:extLst>
                </a:gridCol>
                <a:gridCol w="908058">
                  <a:extLst>
                    <a:ext uri="{9D8B030D-6E8A-4147-A177-3AD203B41FA5}">
                      <a16:colId xmlns:a16="http://schemas.microsoft.com/office/drawing/2014/main" val="2327209048"/>
                    </a:ext>
                  </a:extLst>
                </a:gridCol>
                <a:gridCol w="908058">
                  <a:extLst>
                    <a:ext uri="{9D8B030D-6E8A-4147-A177-3AD203B41FA5}">
                      <a16:colId xmlns:a16="http://schemas.microsoft.com/office/drawing/2014/main" val="4044938540"/>
                    </a:ext>
                  </a:extLst>
                </a:gridCol>
              </a:tblGrid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User story: 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Admin (as an administrator I want to)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914047613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A1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the screens only I can see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3258414569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A2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Store, view and update the configurations - add to the URLs that are being used for observations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0418792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A3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Activate and deactivate URLs for download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4254692619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A4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Restart the web service?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2806022667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Immediately kick off a download of observations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932672880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655774043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User story: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User (as a regular user I want to)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2268553673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U1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but not change raw observation data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1009479761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U2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a list of observation locations in a drop down list and select one location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265904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U3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a list of observation locations in a drop down list and select two locations to compare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047918"/>
                  </a:ext>
                </a:extLst>
              </a:tr>
              <a:tr h="31909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U4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the data for one observation as a name value pair, in a table with four columns - Column A = observation name. Column B = observation value Column C = observation name. Column D = observation value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4424590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U5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Filter selected observations for charting - start date to end date, different value series on the same chart - temperature, wind speed, wind direction, dew point depression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1349494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U6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a chart for one location. If two locations are selected, view the first chart above the second chart. Do not try to put all the data on the same chart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455048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U7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a chart for TWO locations but only one value such as wind speed. The data will appear on one chart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9511141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3663988432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User story: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Developer (as a developer I want to)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1051734399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D1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>
                          <a:effectLst/>
                        </a:rPr>
                        <a:t>Upload archived data for testing and verification</a:t>
                      </a:r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2937228993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 dirty="0">
                          <a:effectLst/>
                        </a:rPr>
                        <a:t>D2</a:t>
                      </a:r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>
                          <a:effectLst/>
                        </a:rPr>
                        <a:t>Run tests from the web browser to determine system health - could be unit tests</a:t>
                      </a:r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707988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17E42C6-1D69-9041-D7F7-80F9EBF11B6C}"/>
              </a:ext>
            </a:extLst>
          </p:cNvPr>
          <p:cNvSpPr txBox="1"/>
          <p:nvPr/>
        </p:nvSpPr>
        <p:spPr>
          <a:xfrm>
            <a:off x="521207" y="2903517"/>
            <a:ext cx="20201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This image is the initial product backlog. All new items are added to the Kanban board.</a:t>
            </a:r>
          </a:p>
          <a:p>
            <a:endParaRPr lang="en-AU" sz="1400" dirty="0"/>
          </a:p>
          <a:p>
            <a:r>
              <a:rPr lang="en-AU" sz="1400" dirty="0"/>
              <a:t>See next slide</a:t>
            </a:r>
          </a:p>
        </p:txBody>
      </p:sp>
    </p:spTree>
    <p:extLst>
      <p:ext uri="{BB962C8B-B14F-4D97-AF65-F5344CB8AC3E}">
        <p14:creationId xmlns:p14="http://schemas.microsoft.com/office/powerpoint/2010/main" val="1637222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97C5-30EC-B66A-C20C-EC08D54D4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10380341" cy="640080"/>
          </a:xfrm>
        </p:spPr>
        <p:txBody>
          <a:bodyPr>
            <a:normAutofit fontScale="90000"/>
          </a:bodyPr>
          <a:lstStyle/>
          <a:p>
            <a:r>
              <a:rPr lang="en-AU" dirty="0"/>
              <a:t>End of Sprint 1 Kanban Board (Update this image at the end of the sprint)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B018A9-55D8-60A2-3F1B-209060E1AA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26" r="28345"/>
          <a:stretch/>
        </p:blipFill>
        <p:spPr>
          <a:xfrm>
            <a:off x="681344" y="1294410"/>
            <a:ext cx="6463149" cy="47441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52BCE1-F10B-4069-5551-29E26906435A}"/>
              </a:ext>
            </a:extLst>
          </p:cNvPr>
          <p:cNvSpPr txBox="1"/>
          <p:nvPr/>
        </p:nvSpPr>
        <p:spPr>
          <a:xfrm>
            <a:off x="681344" y="6107712"/>
            <a:ext cx="8839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Source: https://github.com/users/mrcrowley42/projects/1/views/1</a:t>
            </a:r>
          </a:p>
        </p:txBody>
      </p:sp>
    </p:spTree>
    <p:extLst>
      <p:ext uri="{BB962C8B-B14F-4D97-AF65-F5344CB8AC3E}">
        <p14:creationId xmlns:p14="http://schemas.microsoft.com/office/powerpoint/2010/main" val="101890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409F5-C647-4D00-1F66-0EBD8081E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Functions Implemented - Admin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D7CE9-58AF-86E3-3A98-8D316F055D1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7"/>
            <a:ext cx="2506525" cy="2946387"/>
          </a:xfrm>
        </p:spPr>
        <p:txBody>
          <a:bodyPr>
            <a:normAutofit/>
          </a:bodyPr>
          <a:lstStyle/>
          <a:p>
            <a:r>
              <a:rPr lang="en-AU" dirty="0"/>
              <a:t>Admin Page</a:t>
            </a:r>
          </a:p>
          <a:p>
            <a:endParaRPr lang="en-AU" dirty="0"/>
          </a:p>
          <a:p>
            <a:r>
              <a:rPr lang="en-AU" dirty="0"/>
              <a:t>Displays the content of the Sources table</a:t>
            </a:r>
          </a:p>
          <a:p>
            <a:r>
              <a:rPr lang="en-AU" dirty="0"/>
              <a:t>Admin can add new sources</a:t>
            </a:r>
          </a:p>
          <a:p>
            <a:r>
              <a:rPr lang="en-AU" dirty="0"/>
              <a:t>Admin can edit or delete (‘-’) sources</a:t>
            </a:r>
          </a:p>
          <a:p>
            <a:r>
              <a:rPr lang="en-AU" dirty="0"/>
              <a:t>Admin can kick off manual ingestion of 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9F5D365-DB4C-9EF5-C0E6-A905A95D1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445" y="1242124"/>
            <a:ext cx="4391879" cy="3252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440E6FF8-AB56-C058-7968-AC5146FAD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3324" y="1249655"/>
            <a:ext cx="4558306" cy="318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25EC3FB-79D1-14F6-7B44-B02FDE1D08B6}"/>
              </a:ext>
            </a:extLst>
          </p:cNvPr>
          <p:cNvSpPr/>
          <p:nvPr/>
        </p:nvSpPr>
        <p:spPr>
          <a:xfrm>
            <a:off x="9482447" y="2642260"/>
            <a:ext cx="2256311" cy="7867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80220A1-EBC5-A4A3-3A39-FEE8DC3A89FA}"/>
              </a:ext>
            </a:extLst>
          </p:cNvPr>
          <p:cNvSpPr/>
          <p:nvPr/>
        </p:nvSpPr>
        <p:spPr>
          <a:xfrm>
            <a:off x="8211787" y="4096987"/>
            <a:ext cx="706582" cy="34163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7E4B86-26E3-ABB8-46CA-EDAB4914CF3C}"/>
              </a:ext>
            </a:extLst>
          </p:cNvPr>
          <p:cNvCxnSpPr/>
          <p:nvPr/>
        </p:nvCxnSpPr>
        <p:spPr>
          <a:xfrm flipV="1">
            <a:off x="8918369" y="3473532"/>
            <a:ext cx="564078" cy="5343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635319A-312D-2061-AC64-81113E3C2F8B}"/>
              </a:ext>
            </a:extLst>
          </p:cNvPr>
          <p:cNvSpPr/>
          <p:nvPr/>
        </p:nvSpPr>
        <p:spPr>
          <a:xfrm>
            <a:off x="3817917" y="4180114"/>
            <a:ext cx="611579" cy="258510"/>
          </a:xfrm>
          <a:prstGeom prst="roundRect">
            <a:avLst/>
          </a:prstGeom>
          <a:solidFill>
            <a:schemeClr val="accent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063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5AB07-7655-5BDD-F957-8B0E4F9B3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40D87-AB98-9B04-60F4-177C08BBE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Functions Implemented - User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FEC3E-CBD1-493C-B19B-938E7D861A6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3032035" cy="1408532"/>
          </a:xfrm>
        </p:spPr>
        <p:txBody>
          <a:bodyPr/>
          <a:lstStyle/>
          <a:p>
            <a:r>
              <a:rPr lang="en-AU" dirty="0"/>
              <a:t>User Page</a:t>
            </a:r>
          </a:p>
          <a:p>
            <a:endParaRPr lang="en-AU" dirty="0"/>
          </a:p>
          <a:p>
            <a:r>
              <a:rPr lang="en-AU" dirty="0"/>
              <a:t>Displays the content of one Observation table row</a:t>
            </a:r>
          </a:p>
          <a:p>
            <a:r>
              <a:rPr lang="en-AU" dirty="0"/>
              <a:t>User can select one location observation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EA690FE-F013-0413-D544-E612A9612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146" y="1236337"/>
            <a:ext cx="3983247" cy="3680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185A32B-AEFC-48AA-1BBD-5B6043E3D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977" y="1236337"/>
            <a:ext cx="4082169" cy="3680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D454750-9C48-317A-E442-A908A2D532D1}"/>
              </a:ext>
            </a:extLst>
          </p:cNvPr>
          <p:cNvSpPr/>
          <p:nvPr/>
        </p:nvSpPr>
        <p:spPr>
          <a:xfrm>
            <a:off x="3906324" y="3336966"/>
            <a:ext cx="1158499" cy="45126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8EA134A-114B-8F3F-64BA-C55DE31D28DE}"/>
              </a:ext>
            </a:extLst>
          </p:cNvPr>
          <p:cNvSpPr/>
          <p:nvPr/>
        </p:nvSpPr>
        <p:spPr>
          <a:xfrm>
            <a:off x="3954483" y="3788229"/>
            <a:ext cx="3705101" cy="102127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E333E0E-AFBE-9A97-D4E3-C5D0CA8A7289}"/>
              </a:ext>
            </a:extLst>
          </p:cNvPr>
          <p:cNvSpPr/>
          <p:nvPr/>
        </p:nvSpPr>
        <p:spPr>
          <a:xfrm>
            <a:off x="7944592" y="3336966"/>
            <a:ext cx="1202400" cy="166254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9352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A19EA-A769-4C9E-AE21-952A44AD2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7CD94-C4BC-68D1-10B3-AEBB4261A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Functions Implemented - User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DD507-9021-9C95-72D8-0EE9B70AB34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3032035" cy="1408532"/>
          </a:xfrm>
        </p:spPr>
        <p:txBody>
          <a:bodyPr/>
          <a:lstStyle/>
          <a:p>
            <a:r>
              <a:rPr lang="en-AU" dirty="0"/>
              <a:t>User Page</a:t>
            </a:r>
          </a:p>
          <a:p>
            <a:endParaRPr lang="en-AU" dirty="0"/>
          </a:p>
          <a:p>
            <a:r>
              <a:rPr lang="en-AU" dirty="0"/>
              <a:t>Displays the content of the Observation table</a:t>
            </a:r>
          </a:p>
          <a:p>
            <a:r>
              <a:rPr lang="en-AU" dirty="0"/>
              <a:t>User can compare two locations’ observations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F57400E-3374-9113-800D-E1F23E32B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0658" y="1258783"/>
            <a:ext cx="4117282" cy="5260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2572E54-3A75-E310-0127-76B1301D2381}"/>
              </a:ext>
            </a:extLst>
          </p:cNvPr>
          <p:cNvSpPr/>
          <p:nvPr/>
        </p:nvSpPr>
        <p:spPr>
          <a:xfrm>
            <a:off x="4880758" y="2321626"/>
            <a:ext cx="1781299" cy="68283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9985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00B8A-3539-253B-336B-A01288B01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Slipped to next sprint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D405C-FEA9-9E9F-ABB9-621F45CB342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AU" dirty="0"/>
              <a:t>Charting of historical observations – chart data is emitted but the client side implementation with chart.js is not ready yet</a:t>
            </a:r>
          </a:p>
          <a:p>
            <a:endParaRPr lang="en-AU" dirty="0"/>
          </a:p>
          <a:p>
            <a:r>
              <a:rPr lang="en-AU" dirty="0"/>
              <a:t>Unit tests – coverage is not yet very high</a:t>
            </a:r>
          </a:p>
          <a:p>
            <a:endParaRPr lang="en-AU" dirty="0"/>
          </a:p>
          <a:p>
            <a:r>
              <a:rPr lang="en-AU" dirty="0"/>
              <a:t>Documentation of the existing implementation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3188673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0001108_Win32 v2" id="{08D89365-2E4C-432D-9349-8DF9B80AEEA1}" vid="{010FF314-90DF-4A21-BD0D-ADCBA34234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3EE4EA-81C0-48D0-BEBD-A2EFD6B38B4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563EE24-83AF-4B4D-B45B-11D1ECD4364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2FC9C26-AD58-4393-99DE-F67958CF6A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{DCD3A307-DC5A-4B45-90C7-192E81ADF3BF}tf10001108_win32</Template>
  <TotalTime>174</TotalTime>
  <Words>692</Words>
  <Application>Microsoft Office PowerPoint</Application>
  <PresentationFormat>Widescreen</PresentationFormat>
  <Paragraphs>102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Segoe UI</vt:lpstr>
      <vt:lpstr>Segoe UI Light</vt:lpstr>
      <vt:lpstr>Custom</vt:lpstr>
      <vt:lpstr>Dandelion Group Project</vt:lpstr>
      <vt:lpstr>The Project Outline</vt:lpstr>
      <vt:lpstr>Project Initiation</vt:lpstr>
      <vt:lpstr>Initial Product Backlog</vt:lpstr>
      <vt:lpstr>End of Sprint 1 Kanban Board (Update this image at the end of the sprint) </vt:lpstr>
      <vt:lpstr>Functions Implemented - Admin</vt:lpstr>
      <vt:lpstr>Functions Implemented - User</vt:lpstr>
      <vt:lpstr>Functions Implemented - User</vt:lpstr>
      <vt:lpstr>Slipped to next sprint</vt:lpstr>
      <vt:lpstr>Suggestions for next sprint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Dandelion Group Project</dc:title>
  <dc:creator>Matthew Newbery</dc:creator>
  <cp:keywords/>
  <cp:lastModifiedBy>Matthew Newbery</cp:lastModifiedBy>
  <cp:revision>6</cp:revision>
  <dcterms:created xsi:type="dcterms:W3CDTF">2024-02-14T00:45:44Z</dcterms:created>
  <dcterms:modified xsi:type="dcterms:W3CDTF">2024-02-14T03:39:54Z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